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66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77" r:id="rId11"/>
    <p:sldId id="28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c Herzog" initials="" lastIdx="5" clrIdx="0"/>
  <p:cmAuthor id="1" name="Jack Roberts" initials="" lastIdx="1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7E785"/>
    <a:srgbClr val="F7EA3B"/>
    <a:srgbClr val="CC3300"/>
    <a:srgbClr val="FFFF66"/>
    <a:srgbClr val="FFFF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1" autoAdjust="0"/>
    <p:restoredTop sz="94667" autoAdjust="0"/>
  </p:normalViewPr>
  <p:slideViewPr>
    <p:cSldViewPr>
      <p:cViewPr varScale="1">
        <p:scale>
          <a:sx n="42" d="100"/>
          <a:sy n="42" d="100"/>
        </p:scale>
        <p:origin x="-6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620963"/>
            <a:ext cx="7772400" cy="731837"/>
          </a:xfrm>
        </p:spPr>
        <p:txBody>
          <a:bodyPr>
            <a:spAutoFit/>
          </a:bodyPr>
          <a:lstStyle>
            <a:lvl1pPr algn="ctr"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5CFFE9C-384A-4409-8F8A-8482154FEB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94F84-E7AA-4082-883C-1C0E79F173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38413-1BB5-4FCF-B8BE-DAD29DB5EC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DC9CE-5E2E-4AA2-ACB8-DA8D735F65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B9B84-72C4-4E01-8650-A55BBEC643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19645-C0EC-4923-9382-1139F94F56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D8A60-7823-4731-8B16-B524978739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861C1-1469-4151-A3AA-0A5FC1840B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9C0D1-4913-408D-987A-2A4F836765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3CBB6-EF99-4AB9-83E1-71024638A0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ACE68-2CE3-4F74-A897-8B819C4207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098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00">
                <a:solidFill>
                  <a:srgbClr val="CC3300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200">
                <a:solidFill>
                  <a:srgbClr val="CC3300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solidFill>
                  <a:srgbClr val="CC3300"/>
                </a:solidFill>
                <a:latin typeface="+mn-lt"/>
              </a:defRPr>
            </a:lvl1pPr>
          </a:lstStyle>
          <a:p>
            <a:fld id="{CE3C6C03-0051-4F98-A57D-668DC151FD5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400">
          <a:solidFill>
            <a:srgbClr val="CC33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rgbClr val="CC3300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rgbClr val="CC3300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rgbClr val="CC3300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rgbClr val="CC3300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rgbClr val="CC3300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rgbClr val="CC3300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rgbClr val="CC3300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rgbClr val="CC3300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3300"/>
        </a:buClr>
        <a:buChar char="•"/>
        <a:defRPr sz="2800">
          <a:solidFill>
            <a:srgbClr val="CC33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3300"/>
        </a:buClr>
        <a:buChar char="•"/>
        <a:defRPr sz="2400">
          <a:solidFill>
            <a:srgbClr val="CC33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C3300"/>
        </a:buClr>
        <a:buChar char="•"/>
        <a:defRPr sz="2000">
          <a:solidFill>
            <a:srgbClr val="CC33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3300"/>
        </a:buClr>
        <a:buChar char="•"/>
        <a:defRPr sz="1600">
          <a:solidFill>
            <a:srgbClr val="CC33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C3300"/>
        </a:buClr>
        <a:buChar char="•"/>
        <a:defRPr sz="1600">
          <a:solidFill>
            <a:srgbClr val="CC33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3300"/>
        </a:buClr>
        <a:buChar char="•"/>
        <a:defRPr sz="1600">
          <a:solidFill>
            <a:srgbClr val="CC33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3300"/>
        </a:buClr>
        <a:buChar char="•"/>
        <a:defRPr sz="1600">
          <a:solidFill>
            <a:srgbClr val="CC33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3300"/>
        </a:buClr>
        <a:buChar char="•"/>
        <a:defRPr sz="1600">
          <a:solidFill>
            <a:srgbClr val="CC33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3300"/>
        </a:buClr>
        <a:buChar char="•"/>
        <a:defRPr sz="1600">
          <a:solidFill>
            <a:srgbClr val="CC33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5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Pgs 140-209</a:t>
            </a:r>
          </a:p>
          <a:p>
            <a:endParaRPr lang="en-US" dirty="0"/>
          </a:p>
        </p:txBody>
      </p:sp>
      <p:sp>
        <p:nvSpPr>
          <p:cNvPr id="28686" name="Rectangle 1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Quiz About </a:t>
            </a:r>
            <a:r>
              <a:rPr lang="en-US" dirty="0" smtClean="0"/>
              <a:t>Anne Frank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447800"/>
          </a:xfrm>
        </p:spPr>
        <p:txBody>
          <a:bodyPr/>
          <a:lstStyle/>
          <a:p>
            <a:r>
              <a:rPr lang="en-US" dirty="0" smtClean="0"/>
              <a:t>Question 9</a:t>
            </a:r>
            <a:endParaRPr lang="en-US" dirty="0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</p:spPr>
        <p:txBody>
          <a:bodyPr numCol="2"/>
          <a:lstStyle/>
          <a:p>
            <a:r>
              <a:rPr lang="en-US" dirty="0" smtClean="0"/>
              <a:t>What does Anne want to be when she grows up?</a:t>
            </a:r>
          </a:p>
          <a:p>
            <a:pPr marL="533400" indent="-533400">
              <a:buFontTx/>
              <a:buNone/>
            </a:pPr>
            <a:r>
              <a:rPr lang="en-US" dirty="0" smtClean="0"/>
              <a:t>A. 	A teacher</a:t>
            </a:r>
          </a:p>
          <a:p>
            <a:pPr marL="533400" indent="-533400"/>
            <a:endParaRPr lang="en-US" dirty="0" smtClean="0"/>
          </a:p>
          <a:p>
            <a:pPr marL="533400" indent="-533400">
              <a:buFontTx/>
              <a:buAutoNum type="alphaUcPeriod" startAt="3"/>
            </a:pPr>
            <a:r>
              <a:rPr lang="en-US" dirty="0" smtClean="0"/>
              <a:t>A journalist</a:t>
            </a:r>
          </a:p>
          <a:p>
            <a:pPr marL="533400" indent="-533400">
              <a:buFontTx/>
              <a:buAutoNum type="alphaUcPeriod" startAt="3"/>
            </a:pPr>
            <a:endParaRPr lang="en-US" dirty="0"/>
          </a:p>
          <a:p>
            <a:pPr marL="533400" indent="-533400">
              <a:buFontTx/>
              <a:buAutoNum type="alphaUcPeriod" startAt="3"/>
            </a:pPr>
            <a:endParaRPr lang="en-US" dirty="0" smtClean="0"/>
          </a:p>
          <a:p>
            <a:pPr marL="533400" indent="-533400">
              <a:buFontTx/>
              <a:buAutoNum type="alphaUcPeriod" startAt="3"/>
            </a:pPr>
            <a:endParaRPr lang="en-US" dirty="0"/>
          </a:p>
          <a:p>
            <a:pPr marL="533400" indent="-533400">
              <a:buFontTx/>
              <a:buAutoNum type="alphaUcPeriod" startAt="3"/>
            </a:pPr>
            <a:endParaRPr lang="en-US" dirty="0" smtClean="0"/>
          </a:p>
          <a:p>
            <a:pPr marL="628650" indent="-628650">
              <a:buNone/>
            </a:pPr>
            <a:r>
              <a:rPr lang="en-US" dirty="0" smtClean="0">
                <a:latin typeface="Tahoma" pitchFamily="34" charset="0"/>
              </a:rPr>
              <a:t>B</a:t>
            </a:r>
            <a:r>
              <a:rPr lang="en-US" dirty="0">
                <a:latin typeface="Tahoma" pitchFamily="34" charset="0"/>
              </a:rPr>
              <a:t>. </a:t>
            </a:r>
            <a:r>
              <a:rPr lang="en-US" dirty="0" smtClean="0">
                <a:latin typeface="Tahoma" pitchFamily="34" charset="0"/>
              </a:rPr>
              <a:t>A wife and mother</a:t>
            </a:r>
            <a:endParaRPr lang="en-US" dirty="0">
              <a:latin typeface="Tahoma" pitchFamily="34" charset="0"/>
            </a:endParaRPr>
          </a:p>
          <a:p>
            <a:pPr marL="628650" indent="-628650"/>
            <a:endParaRPr lang="en-US" dirty="0">
              <a:latin typeface="Tahoma" pitchFamily="34" charset="0"/>
            </a:endParaRPr>
          </a:p>
          <a:p>
            <a:pPr marL="628650" indent="-628650">
              <a:buNone/>
            </a:pPr>
            <a:r>
              <a:rPr lang="en-US" dirty="0">
                <a:latin typeface="Tahoma" pitchFamily="34" charset="0"/>
              </a:rPr>
              <a:t>D. </a:t>
            </a:r>
            <a:r>
              <a:rPr lang="en-US" dirty="0" smtClean="0">
                <a:latin typeface="Tahoma" pitchFamily="34" charset="0"/>
              </a:rPr>
              <a:t>She doesn’t know</a:t>
            </a:r>
            <a:endParaRPr lang="en-US" dirty="0">
              <a:latin typeface="Tahoma" pitchFamily="34" charset="0"/>
            </a:endParaRPr>
          </a:p>
          <a:p>
            <a:pPr marL="533400" indent="-533400">
              <a:buFontTx/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How do the men scare away the burglars during the second burglary?</a:t>
            </a:r>
          </a:p>
          <a:p>
            <a:r>
              <a:rPr lang="en-US" dirty="0" smtClean="0"/>
              <a:t>A. By pretending to be police</a:t>
            </a:r>
          </a:p>
          <a:p>
            <a:r>
              <a:rPr lang="en-US" dirty="0" smtClean="0"/>
              <a:t>C. By calling their friends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B. By making a lot of noise</a:t>
            </a:r>
          </a:p>
          <a:p>
            <a:r>
              <a:rPr lang="en-US" dirty="0" smtClean="0"/>
              <a:t>D. By pretending to be burglars themselves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0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Question 1</a:t>
            </a:r>
            <a:br>
              <a:rPr lang="en-US" u="sng" dirty="0"/>
            </a:br>
            <a:r>
              <a:rPr lang="en-US" u="sng" dirty="0" smtClean="0"/>
              <a:t>What trait if Anne’s is Peter jealous of?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>
              <a:buFontTx/>
              <a:buNone/>
            </a:pPr>
            <a:r>
              <a:rPr lang="en-US" sz="2400" dirty="0"/>
              <a:t>A. 	</a:t>
            </a:r>
            <a:r>
              <a:rPr lang="en-US" sz="2400" dirty="0" smtClean="0"/>
              <a:t>Her ability to eat anything</a:t>
            </a:r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>
              <a:buFontTx/>
              <a:buNone/>
            </a:pPr>
            <a:r>
              <a:rPr lang="en-US" sz="2400" dirty="0"/>
              <a:t>C. 	</a:t>
            </a:r>
            <a:r>
              <a:rPr lang="en-US" sz="2400" dirty="0" smtClean="0"/>
              <a:t>Her intelligence</a:t>
            </a:r>
            <a:endParaRPr lang="en-US" sz="2400" dirty="0"/>
          </a:p>
          <a:p>
            <a:pPr marL="533400" indent="-533400">
              <a:buFontTx/>
              <a:buNone/>
            </a:pPr>
            <a:endParaRPr lang="en-US" sz="2400" dirty="0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628650" indent="-628650">
              <a:buFontTx/>
              <a:buNone/>
            </a:pPr>
            <a:r>
              <a:rPr lang="en-US" sz="2400" dirty="0"/>
              <a:t>B. 	</a:t>
            </a:r>
            <a:r>
              <a:rPr lang="en-US" sz="2400" dirty="0" smtClean="0"/>
              <a:t>Her religion</a:t>
            </a:r>
            <a:endParaRPr lang="en-US" sz="2400" dirty="0"/>
          </a:p>
          <a:p>
            <a:pPr marL="628650" indent="-628650">
              <a:buFontTx/>
              <a:buNone/>
            </a:pPr>
            <a:endParaRPr lang="en-US" sz="2400" dirty="0"/>
          </a:p>
          <a:p>
            <a:pPr marL="628650" indent="-628650">
              <a:buFontTx/>
              <a:buNone/>
            </a:pPr>
            <a:r>
              <a:rPr lang="en-US" sz="2400" dirty="0"/>
              <a:t>D. 	</a:t>
            </a:r>
            <a:r>
              <a:rPr lang="en-US" sz="2400" dirty="0" smtClean="0"/>
              <a:t>Her ability to use the right words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 dirty="0"/>
              <a:t>Question 2</a:t>
            </a:r>
            <a:br>
              <a:rPr lang="en-US" u="sng" dirty="0"/>
            </a:br>
            <a:r>
              <a:rPr lang="en-US" dirty="0" smtClean="0"/>
              <a:t>What does Anne go to the attic for (besides the excuse to see Peter)?</a:t>
            </a:r>
            <a:endParaRPr lang="en-US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09800"/>
            <a:ext cx="3810000" cy="3886200"/>
          </a:xfrm>
          <a:noFill/>
          <a:ln/>
        </p:spPr>
        <p:txBody>
          <a:bodyPr/>
          <a:lstStyle/>
          <a:p>
            <a:pPr marL="533400" indent="-533400">
              <a:buFontTx/>
              <a:buNone/>
            </a:pPr>
            <a:r>
              <a:rPr lang="en-US" sz="2400" dirty="0"/>
              <a:t>A. 	</a:t>
            </a:r>
            <a:r>
              <a:rPr lang="en-US" sz="2400" dirty="0" smtClean="0"/>
              <a:t>Beans</a:t>
            </a:r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>
              <a:buFontTx/>
              <a:buNone/>
            </a:pPr>
            <a:r>
              <a:rPr lang="en-US" sz="2400" dirty="0"/>
              <a:t>C. 	</a:t>
            </a:r>
            <a:r>
              <a:rPr lang="en-US" sz="2400" dirty="0" smtClean="0"/>
              <a:t>Bread</a:t>
            </a:r>
            <a:endParaRPr lang="en-US" sz="2400" dirty="0"/>
          </a:p>
          <a:p>
            <a:pPr marL="533400" indent="-533400">
              <a:buFontTx/>
              <a:buNone/>
            </a:pPr>
            <a:endParaRPr lang="en-US" sz="2400" dirty="0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4648200" y="220980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B.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Water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D.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Potatoes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3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 dirty="0"/>
              <a:t>Question 3</a:t>
            </a:r>
            <a:br>
              <a:rPr lang="en-US" u="sng" dirty="0"/>
            </a:br>
            <a:r>
              <a:rPr lang="en-US" dirty="0" smtClean="0"/>
              <a:t>Why are they worried about the burglar?</a:t>
            </a:r>
            <a:endParaRPr lang="en-US" dirty="0"/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09800"/>
            <a:ext cx="3810000" cy="3886200"/>
          </a:xfrm>
          <a:noFill/>
          <a:ln/>
        </p:spPr>
        <p:txBody>
          <a:bodyPr/>
          <a:lstStyle/>
          <a:p>
            <a:pPr marL="533400" indent="-533400">
              <a:buFontTx/>
              <a:buNone/>
            </a:pPr>
            <a:r>
              <a:rPr lang="en-US" sz="2400" dirty="0"/>
              <a:t>A. 	</a:t>
            </a:r>
            <a:r>
              <a:rPr lang="en-US" sz="2400" dirty="0" smtClean="0"/>
              <a:t>He saw the bookcase door</a:t>
            </a:r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>
              <a:buFontTx/>
              <a:buNone/>
            </a:pPr>
            <a:r>
              <a:rPr lang="en-US" sz="2400" dirty="0"/>
              <a:t>C. 	</a:t>
            </a:r>
            <a:r>
              <a:rPr lang="en-US" sz="2400" dirty="0" smtClean="0"/>
              <a:t>He knew they were hiding in the attic</a:t>
            </a:r>
            <a:endParaRPr lang="en-US" sz="2400" dirty="0"/>
          </a:p>
          <a:p>
            <a:pPr marL="533400" indent="-533400">
              <a:buFontTx/>
              <a:buNone/>
            </a:pPr>
            <a:endParaRPr lang="en-US" sz="2400" dirty="0"/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4648200" y="220980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B.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He probably saw </a:t>
            </a: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M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r. Van </a:t>
            </a:r>
            <a:r>
              <a:rPr lang="en-US" dirty="0" err="1" smtClean="0">
                <a:solidFill>
                  <a:srgbClr val="CC3300"/>
                </a:solidFill>
                <a:latin typeface="Tahoma" pitchFamily="34" charset="0"/>
              </a:rPr>
              <a:t>Daan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 when he went downstairs at seven o’clock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D.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He saw Anne at the attic window with Peter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 dirty="0"/>
              <a:t>Question 4</a:t>
            </a:r>
            <a:br>
              <a:rPr lang="en-US" u="sng" dirty="0"/>
            </a:br>
            <a:r>
              <a:rPr lang="en-US" dirty="0" smtClean="0"/>
              <a:t>What is Anne’s mother’s response whenever someone is depressed?</a:t>
            </a:r>
            <a:endParaRPr lang="en-US" dirty="0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09800"/>
            <a:ext cx="3810000" cy="3886200"/>
          </a:xfrm>
          <a:noFill/>
          <a:ln/>
        </p:spPr>
        <p:txBody>
          <a:bodyPr/>
          <a:lstStyle/>
          <a:p>
            <a:pPr marL="533400" indent="-533400">
              <a:buFontTx/>
              <a:buNone/>
            </a:pPr>
            <a:r>
              <a:rPr lang="en-US" sz="2400" dirty="0"/>
              <a:t>A. 	</a:t>
            </a:r>
            <a:r>
              <a:rPr lang="en-US" sz="2400" dirty="0" smtClean="0"/>
              <a:t>“Think of all the misery in the world and be glad you don’t share it!”</a:t>
            </a:r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>
              <a:buFontTx/>
              <a:buNone/>
            </a:pPr>
            <a:r>
              <a:rPr lang="en-US" sz="2400" dirty="0"/>
              <a:t>C. 	</a:t>
            </a:r>
            <a:r>
              <a:rPr lang="en-US" sz="2400" dirty="0" smtClean="0"/>
              <a:t>Go outside and think of all the beauty that is left in the world!”</a:t>
            </a:r>
            <a:endParaRPr lang="en-US" sz="2400" dirty="0"/>
          </a:p>
          <a:p>
            <a:pPr marL="533400" indent="-533400">
              <a:buFontTx/>
              <a:buNone/>
            </a:pPr>
            <a:endParaRPr lang="en-US" sz="2400" dirty="0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4648200" y="220980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B.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“Take some Valerian and go to bed to sleep it off.”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D.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Go talk to someone else.”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 dirty="0"/>
              <a:t>Question 5</a:t>
            </a:r>
            <a:br>
              <a:rPr lang="en-US" u="sng" dirty="0"/>
            </a:br>
            <a:r>
              <a:rPr lang="en-US" dirty="0" smtClean="0"/>
              <a:t>Why are the people in the Secret Annex short of food?</a:t>
            </a:r>
            <a:endParaRPr lang="en-US" dirty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09800"/>
            <a:ext cx="3810000" cy="3886200"/>
          </a:xfrm>
          <a:noFill/>
          <a:ln/>
        </p:spPr>
        <p:txBody>
          <a:bodyPr/>
          <a:lstStyle/>
          <a:p>
            <a:pPr marL="533400" indent="-533400">
              <a:buFontTx/>
              <a:buNone/>
            </a:pPr>
            <a:r>
              <a:rPr lang="en-US" sz="2400" dirty="0"/>
              <a:t>A. 	</a:t>
            </a:r>
            <a:r>
              <a:rPr lang="en-US" sz="2400" dirty="0" smtClean="0"/>
              <a:t>The people from whom they get food coupons have been caught</a:t>
            </a:r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>
              <a:buFontTx/>
              <a:buNone/>
            </a:pPr>
            <a:r>
              <a:rPr lang="en-US" sz="2400" dirty="0"/>
              <a:t>C. 	</a:t>
            </a:r>
            <a:r>
              <a:rPr lang="en-US" sz="2400" dirty="0" err="1" smtClean="0"/>
              <a:t>Miep</a:t>
            </a:r>
            <a:r>
              <a:rPr lang="en-US" sz="2400" dirty="0" smtClean="0"/>
              <a:t> and </a:t>
            </a:r>
            <a:r>
              <a:rPr lang="en-US" sz="2400" dirty="0" err="1" smtClean="0"/>
              <a:t>Koophuis</a:t>
            </a:r>
            <a:r>
              <a:rPr lang="en-US" sz="2400" dirty="0" smtClean="0"/>
              <a:t> are ill</a:t>
            </a:r>
            <a:endParaRPr lang="en-US" sz="2400" dirty="0"/>
          </a:p>
          <a:p>
            <a:pPr marL="533400" indent="-533400">
              <a:buFontTx/>
              <a:buNone/>
            </a:pPr>
            <a:endParaRPr lang="en-US" sz="2400" dirty="0"/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4648200" y="220980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B.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Answers A and C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D.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The Germans are leaving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 dirty="0"/>
              <a:t>Question 6</a:t>
            </a:r>
            <a:br>
              <a:rPr lang="en-US" u="sng" dirty="0"/>
            </a:br>
            <a:r>
              <a:rPr lang="en-US" dirty="0" smtClean="0"/>
              <a:t>In her letter, why does Margot tell Anne she is not interested in Peter as a boyfriend?</a:t>
            </a:r>
            <a:endParaRPr lang="en-US" dirty="0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09800"/>
            <a:ext cx="3810000" cy="3886200"/>
          </a:xfrm>
          <a:noFill/>
          <a:ln/>
        </p:spPr>
        <p:txBody>
          <a:bodyPr/>
          <a:lstStyle/>
          <a:p>
            <a:pPr marL="533400" indent="-533400">
              <a:buFontTx/>
              <a:buNone/>
            </a:pPr>
            <a:r>
              <a:rPr lang="en-US" sz="2400" dirty="0"/>
              <a:t>A. 	</a:t>
            </a:r>
            <a:r>
              <a:rPr lang="en-US" sz="2400" dirty="0" smtClean="0"/>
              <a:t>She is older than him</a:t>
            </a:r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>
              <a:buFontTx/>
              <a:buNone/>
            </a:pPr>
            <a:r>
              <a:rPr lang="en-US" sz="2400" dirty="0"/>
              <a:t>C. 	</a:t>
            </a:r>
            <a:r>
              <a:rPr lang="en-US" sz="2400" dirty="0" smtClean="0"/>
              <a:t>She wants to wait until after the war</a:t>
            </a:r>
            <a:endParaRPr lang="en-US" sz="2400" dirty="0"/>
          </a:p>
          <a:p>
            <a:pPr marL="533400" indent="-533400">
              <a:buFontTx/>
              <a:buNone/>
            </a:pPr>
            <a:endParaRPr lang="en-US" sz="2400" dirty="0"/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4648200" y="220980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B.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She is looking for someone taller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D.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She is looking for someone smarter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 dirty="0"/>
              <a:t>Question 7</a:t>
            </a:r>
            <a:br>
              <a:rPr lang="en-US" u="sng" dirty="0"/>
            </a:br>
            <a:r>
              <a:rPr lang="en-US" dirty="0" smtClean="0"/>
              <a:t>Whose speech were they listening to on the radio?</a:t>
            </a:r>
            <a:endParaRPr lang="en-US" dirty="0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09800"/>
            <a:ext cx="3810000" cy="3886200"/>
          </a:xfrm>
          <a:noFill/>
          <a:ln/>
        </p:spPr>
        <p:txBody>
          <a:bodyPr/>
          <a:lstStyle/>
          <a:p>
            <a:pPr marL="533400" indent="-533400"/>
            <a:r>
              <a:rPr lang="en-US" sz="2400" dirty="0"/>
              <a:t>A. 	</a:t>
            </a:r>
            <a:r>
              <a:rPr lang="en-US" sz="2400" dirty="0" smtClean="0"/>
              <a:t>Franklin Roosevelt</a:t>
            </a:r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/>
            <a:r>
              <a:rPr lang="en-US" sz="2400" dirty="0"/>
              <a:t>C. 	</a:t>
            </a:r>
            <a:r>
              <a:rPr lang="en-US" sz="2400" dirty="0" smtClean="0"/>
              <a:t>Winston Churchill</a:t>
            </a:r>
            <a:endParaRPr lang="en-US" sz="2400" dirty="0"/>
          </a:p>
          <a:p>
            <a:pPr marL="533400" indent="-533400">
              <a:buFontTx/>
              <a:buNone/>
            </a:pPr>
            <a:endParaRPr lang="en-US" sz="2400" dirty="0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4648200" y="220980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B.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Hitler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D.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Queen Wilhelmina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 dirty="0" smtClean="0"/>
              <a:t>Question 8</a:t>
            </a:r>
            <a:r>
              <a:rPr lang="en-US" u="sng" dirty="0"/>
              <a:t/>
            </a:r>
            <a:br>
              <a:rPr lang="en-US" u="sng" dirty="0"/>
            </a:br>
            <a:r>
              <a:rPr lang="en-US" dirty="0" smtClean="0"/>
              <a:t>What frustrates Anne about Peter?</a:t>
            </a:r>
            <a:endParaRPr lang="en-US" dirty="0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09800"/>
            <a:ext cx="3810000" cy="3886200"/>
          </a:xfrm>
          <a:noFill/>
          <a:ln/>
        </p:spPr>
        <p:txBody>
          <a:bodyPr/>
          <a:lstStyle/>
          <a:p>
            <a:pPr marL="533400" indent="-533400">
              <a:buFontTx/>
              <a:buNone/>
            </a:pPr>
            <a:r>
              <a:rPr lang="en-US" sz="2400" dirty="0"/>
              <a:t>A. 	</a:t>
            </a:r>
            <a:r>
              <a:rPr lang="en-US" sz="2400" dirty="0" smtClean="0"/>
              <a:t>He doesn’t talk much</a:t>
            </a:r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>
              <a:buFontTx/>
              <a:buNone/>
            </a:pPr>
            <a:r>
              <a:rPr lang="en-US" sz="2400" dirty="0"/>
              <a:t>C. 	</a:t>
            </a:r>
            <a:r>
              <a:rPr lang="en-US" sz="2400" dirty="0" smtClean="0"/>
              <a:t>He talks too much</a:t>
            </a:r>
            <a:endParaRPr lang="en-US" sz="2400" dirty="0"/>
          </a:p>
          <a:p>
            <a:pPr marL="533400" indent="-533400">
              <a:buFontTx/>
              <a:buNone/>
            </a:pPr>
            <a:endParaRPr lang="en-US" sz="2400" dirty="0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4648200" y="2209800"/>
            <a:ext cx="3810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B.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He has a crush on Margot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endParaRPr lang="en-US" dirty="0">
              <a:solidFill>
                <a:srgbClr val="CC3300"/>
              </a:solidFill>
              <a:latin typeface="Tahoma" pitchFamily="34" charset="0"/>
            </a:endParaRPr>
          </a:p>
          <a:p>
            <a:pPr marL="628650" indent="-628650">
              <a:spcBef>
                <a:spcPct val="20000"/>
              </a:spcBef>
              <a:buClr>
                <a:srgbClr val="CC3300"/>
              </a:buClr>
            </a:pPr>
            <a:r>
              <a:rPr lang="en-US" dirty="0">
                <a:solidFill>
                  <a:srgbClr val="CC3300"/>
                </a:solidFill>
                <a:latin typeface="Tahoma" pitchFamily="34" charset="0"/>
              </a:rPr>
              <a:t>D. 	</a:t>
            </a:r>
            <a:r>
              <a:rPr lang="en-US" dirty="0" smtClean="0">
                <a:solidFill>
                  <a:srgbClr val="CC3300"/>
                </a:solidFill>
                <a:latin typeface="Tahoma" pitchFamily="34" charset="0"/>
              </a:rPr>
              <a:t>He confides in his mother</a:t>
            </a:r>
            <a:endParaRPr lang="en-US" dirty="0">
              <a:solidFill>
                <a:srgbClr val="CC33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Multiple-choice test">
  <a:themeElements>
    <a:clrScheme name="Whirlpool 1">
      <a:dk1>
        <a:srgbClr val="000066"/>
      </a:dk1>
      <a:lt1>
        <a:srgbClr val="FFFF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DADA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Whirlpoo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Whirlpool 1">
        <a:dk1>
          <a:srgbClr val="000066"/>
        </a:dk1>
        <a:lt1>
          <a:srgbClr val="FFFF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FFFF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393939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AAAAAA"/>
        </a:accent3>
        <a:accent4>
          <a:srgbClr val="DADADA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Multiple-choice test</Template>
  <TotalTime>95</TotalTime>
  <Words>113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Times New Roman</vt:lpstr>
      <vt:lpstr>Tahoma</vt:lpstr>
      <vt:lpstr>Wingdings</vt:lpstr>
      <vt:lpstr>Multiple-choice test</vt:lpstr>
      <vt:lpstr>Quiz About Anne Frank</vt:lpstr>
      <vt:lpstr>Question 1 What trait if Anne’s is Peter jealous of?</vt:lpstr>
      <vt:lpstr>Question 2 What does Anne go to the attic for (besides the excuse to see Peter)?</vt:lpstr>
      <vt:lpstr>Question 3 Why are they worried about the burglar?</vt:lpstr>
      <vt:lpstr>Question 4 What is Anne’s mother’s response whenever someone is depressed?</vt:lpstr>
      <vt:lpstr>Question 5 Why are the people in the Secret Annex short of food?</vt:lpstr>
      <vt:lpstr>Question 6 In her letter, why does Margot tell Anne she is not interested in Peter as a boyfriend?</vt:lpstr>
      <vt:lpstr>Question 7 Whose speech were they listening to on the radio?</vt:lpstr>
      <vt:lpstr>Question 8 What frustrates Anne about Peter?</vt:lpstr>
      <vt:lpstr>Question 9</vt:lpstr>
      <vt:lpstr>Question 10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 About Anne Frank</dc:title>
  <dc:creator>connie</dc:creator>
  <cp:lastModifiedBy>connie</cp:lastModifiedBy>
  <cp:revision>10</cp:revision>
  <cp:lastPrinted>1601-01-01T00:00:00Z</cp:lastPrinted>
  <dcterms:created xsi:type="dcterms:W3CDTF">2011-05-15T21:46:17Z</dcterms:created>
  <dcterms:modified xsi:type="dcterms:W3CDTF">2011-05-15T23:21:56Z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TC010183861033</vt:lpwstr>
  </property>
</Properties>
</file>